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1096" r:id="rId3"/>
    <p:sldId id="1098" r:id="rId5"/>
    <p:sldId id="1097" r:id="rId6"/>
    <p:sldId id="1099" r:id="rId7"/>
    <p:sldId id="1103" r:id="rId8"/>
    <p:sldId id="1102" r:id="rId9"/>
    <p:sldId id="1105" r:id="rId10"/>
    <p:sldId id="1106" r:id="rId11"/>
    <p:sldId id="1049" r:id="rId12"/>
    <p:sldId id="1107" r:id="rId13"/>
  </p:sldIdLst>
  <p:sldSz cx="12192000" cy="6858000"/>
  <p:notesSz cx="6858000" cy="9144000"/>
  <p:defaultTextStyle>
    <a:defPPr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272"/>
    <a:srgbClr val="0075BF"/>
    <a:srgbClr val="034EA2"/>
    <a:srgbClr val="0087CD"/>
    <a:srgbClr val="C68F06"/>
    <a:srgbClr val="DB2C03"/>
    <a:srgbClr val="EBAC07"/>
    <a:srgbClr val="008487"/>
    <a:srgbClr val="163C46"/>
    <a:srgbClr val="008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4" autoAdjust="0"/>
    <p:restoredTop sz="99227" autoAdjust="0"/>
  </p:normalViewPr>
  <p:slideViewPr>
    <p:cSldViewPr>
      <p:cViewPr varScale="1">
        <p:scale>
          <a:sx n="74" d="100"/>
          <a:sy n="74" d="100"/>
        </p:scale>
        <p:origin x="564" y="72"/>
      </p:cViewPr>
      <p:guideLst>
        <p:guide orient="horz" pos="2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4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57375-9F61-4C04-BCBC-3694323D1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65F0-21D0-4644-971C-911AE12858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65F0-21D0-4644-971C-911AE12858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65F0-21D0-4644-971C-911AE12858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65F0-21D0-4644-971C-911AE12858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002119"/>
            <a:ext cx="12192000" cy="28630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04897" y="4676849"/>
            <a:ext cx="10582205" cy="980911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897" y="5662749"/>
            <a:ext cx="10582205" cy="4269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002119"/>
            <a:ext cx="12192000" cy="28630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513633" y="4385874"/>
            <a:ext cx="0" cy="1893892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695733" y="4689666"/>
            <a:ext cx="1338963" cy="13390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765824" y="5013267"/>
            <a:ext cx="4506640" cy="759311"/>
          </a:xfrm>
        </p:spPr>
        <p:txBody>
          <a:bodyPr lIns="90000" tIns="46800" rIns="90000" bIns="468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312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6664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6664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4002119"/>
            <a:ext cx="12192000" cy="28630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896" y="4666910"/>
            <a:ext cx="10582205" cy="980911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804863" y="5657850"/>
            <a:ext cx="10582275" cy="43497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72464" y="365125"/>
            <a:ext cx="108133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290248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9C37-1C8F-49B6-BB3F-48851782F1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CDC9C37-1C8F-49B6-BB3F-48851782F11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F7A040D-DA85-4274-AD3F-460C14816805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8.xml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4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6.png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5.png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5.pn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2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0650" y="1682115"/>
            <a:ext cx="10515600" cy="298958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Arial Black" panose="020B0A04020102020204" charset="0"/>
                <a:cs typeface="Arial Black" panose="020B0A04020102020204" charset="0"/>
              </a:rPr>
              <a:t>NAME: DUSHIME Sangwa Bertrand </a:t>
            </a:r>
            <a:endParaRPr lang="en-US" altLang="en-US" sz="1800" dirty="0" smtClean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en-US" sz="1800" dirty="0" smtClean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Arial Black" panose="020B0A04020102020204" charset="0"/>
                <a:cs typeface="Arial Black" panose="020B0A04020102020204" charset="0"/>
              </a:rPr>
              <a:t>ID: 27971</a:t>
            </a:r>
            <a:endParaRPr lang="en-US" altLang="en-US" sz="1800" dirty="0" smtClean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Arial Black" panose="020B0A04020102020204" charset="0"/>
                <a:cs typeface="Arial Black" panose="020B0A04020102020204" charset="0"/>
              </a:rPr>
              <a:t>Course: PL/SQL Database</a:t>
            </a:r>
            <a:endParaRPr lang="en-US" altLang="en-US" sz="1800" dirty="0" smtClean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Arial Black" panose="020B0A04020102020204" charset="0"/>
                <a:cs typeface="Arial Black" panose="020B0A04020102020204" charset="0"/>
              </a:rPr>
              <a:t>Date: December ,9th ,2025</a:t>
            </a:r>
            <a:endParaRPr lang="en-US" altLang="en-US" sz="1800" dirty="0" smtClean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dirty="0">
                <a:latin typeface="Arial Black" panose="020B0A04020102020204" charset="0"/>
                <a:cs typeface="Arial Black" panose="020B0A04020102020204" charset="0"/>
              </a:rPr>
              <a:t>Group: Wednesday ( C )</a:t>
            </a:r>
            <a:endParaRPr lang="en-US" altLang="zh-CN" sz="180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dirty="0">
                <a:latin typeface="Arial Black" panose="020B0A04020102020204" charset="0"/>
                <a:cs typeface="Arial Black" panose="020B0A04020102020204" charset="0"/>
              </a:rPr>
              <a:t>Institute: ADVENTIST UNIVERSITY OF CENTRAL AFRICA </a:t>
            </a:r>
            <a:endParaRPr lang="en-US" altLang="zh-CN" sz="180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80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8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AU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116205"/>
            <a:ext cx="1485265" cy="13392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5308600"/>
            <a:ext cx="12192000" cy="894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u="sng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Project Name: Medicine Batch Entry and Validation </a:t>
            </a:r>
            <a:r>
              <a:rPr lang="en-US" altLang="en-US" u="sng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System </a:t>
            </a:r>
            <a:r>
              <a:rPr lang="en-US" altLang="en-US" u="sng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(Med-Enter)</a:t>
            </a:r>
            <a:endParaRPr lang="en-US" altLang="en-US" u="sng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cap="all" smtClean="0">
                <a:sym typeface="+mn-ea"/>
              </a:rPr>
              <a:t>tHANK YOU!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                                                                                                 </a:t>
            </a:r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DONE BY BERTRAND DUSHIME SANGWA -27971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"/>
            </p:custDataLst>
          </p:nvPr>
        </p:nvSpPr>
        <p:spPr>
          <a:xfrm>
            <a:off x="838200" y="2000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 defTabSz="914400" eaLnBrk="1" latinLnBrk="0" hangingPunct="1">
              <a:lnSpc>
                <a:spcPct val="90000"/>
              </a:lnSpc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u="sng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SLIDE 10: CONCLUSION</a:t>
            </a:r>
            <a:endParaRPr lang="en-US" altLang="zh-CN" u="sng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99385" y="1405255"/>
            <a:ext cx="6080125" cy="2621915"/>
          </a:xfrm>
          <a:prstGeom prst="rect">
            <a:avLst/>
          </a:prstGeom>
        </p:spPr>
        <p:txBody>
          <a:bodyPr wrap="square">
            <a:noAutofit/>
          </a:bodyPr>
          <a:p>
            <a:endParaRPr lang="en-US" altLang="zh-CN" sz="1600" b="1"/>
          </a:p>
          <a:p>
            <a:r>
              <a:rPr lang="en-US" altLang="zh-CN" sz="1600" b="1"/>
              <a:t>Achievements:</a:t>
            </a:r>
            <a:r>
              <a:rPr lang="en-US" altLang="zh-CN" sz="1600"/>
              <a:t> The Med-Enter system successfully developed a robust, safety-focused, and automated inventory solution using PL/SQL.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 b="1"/>
              <a:t>Lessons Learned:</a:t>
            </a:r>
            <a:r>
              <a:rPr lang="en-US" altLang="zh-CN" sz="1600"/>
              <a:t> The power of centralized PL/SQL logic for ensuring data integrity and enforcing critical business rules atomically (transaction control).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</p:txBody>
      </p:sp>
      <p:sp>
        <p:nvSpPr>
          <p:cNvPr id="5" name="Rectangles 4"/>
          <p:cNvSpPr/>
          <p:nvPr/>
        </p:nvSpPr>
        <p:spPr>
          <a:xfrm>
            <a:off x="2567305" y="1268730"/>
            <a:ext cx="6409055" cy="26638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9575" y="259715"/>
            <a:ext cx="5140325" cy="678180"/>
          </a:xfrm>
        </p:spPr>
        <p:txBody>
          <a:bodyPr>
            <a:normAutofit/>
          </a:bodyPr>
          <a:lstStyle/>
          <a:p>
            <a:r>
              <a:rPr lang="en-US" altLang="en-US" sz="2000" u="sng" dirty="0" smtClean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rPr>
              <a:t> Table of Contents: Med-Enter System </a:t>
            </a:r>
            <a:endParaRPr lang="en-US" altLang="en-US" sz="2000" u="sng" dirty="0" smtClean="0">
              <a:solidFill>
                <a:schemeClr val="tx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36360" y="457200"/>
            <a:ext cx="5563870" cy="6194425"/>
          </a:xfrm>
        </p:spPr>
      </p:pic>
      <p:sp>
        <p:nvSpPr>
          <p:cNvPr id="10" name="Text Box 9"/>
          <p:cNvSpPr txBox="1"/>
          <p:nvPr/>
        </p:nvSpPr>
        <p:spPr>
          <a:xfrm>
            <a:off x="614045" y="717550"/>
            <a:ext cx="5080000" cy="5933440"/>
          </a:xfrm>
          <a:prstGeom prst="rect">
            <a:avLst/>
          </a:prstGeom>
        </p:spPr>
        <p:txBody>
          <a:bodyPr>
            <a:no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u="sng">
                <a:latin typeface="Arial Black" panose="020B0A04020102020204"/>
                <a:ea typeface="等线"/>
              </a:rPr>
              <a:t>Slides</a:t>
            </a:r>
            <a:r>
              <a:rPr lang="en-US" altLang="zh-CN" sz="1600">
                <a:latin typeface="Arial Black" panose="020B0A04020102020204"/>
                <a:ea typeface="等线"/>
              </a:rPr>
              <a:t>:                               </a:t>
            </a:r>
            <a:r>
              <a:rPr lang="en-US" altLang="zh-CN" sz="1600" u="sng">
                <a:latin typeface="Arial Black" panose="020B0A04020102020204"/>
                <a:ea typeface="等线"/>
              </a:rPr>
              <a:t> Description</a:t>
            </a:r>
            <a:endParaRPr lang="en-US" altLang="zh-CN" sz="1600" u="sng">
              <a:latin typeface="Arial Black" panose="020B0A04020102020204"/>
              <a:ea typeface="等线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 u="sng">
              <a:latin typeface="Arial Black" panose="020B0A04020102020204"/>
              <a:ea typeface="等线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等线"/>
              </a:rPr>
              <a:t>Slide 1: .................................. Title</a:t>
            </a:r>
            <a:endParaRPr lang="en-US" altLang="zh-CN" sz="1600">
              <a:latin typeface="Arial Black" panose="020B0A04020102020204"/>
              <a:ea typeface="等线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等线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2: .................................. Table of content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3: .................................. Problem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4: .................................. Solution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5: .................................. Database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6: .................................. Business Process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7: ...................................Technical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8: .................................. Advanced Features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9: .................................. Results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slide 10: ................................ </a:t>
            </a:r>
            <a:r>
              <a:rPr lang="en-US" altLang="en-US" sz="1600">
                <a:latin typeface="Arial Black" panose="020B0A04020102020204"/>
                <a:ea typeface="SimSun" panose="02010600030101010101" pitchFamily="2" charset="-122"/>
              </a:rPr>
              <a:t>Conclusion</a:t>
            </a:r>
            <a:endParaRPr lang="en-US" altLang="en-US" sz="1600">
              <a:latin typeface="Arial Black" panose="020B0A04020102020204"/>
              <a:ea typeface="SimSun" panose="02010600030101010101" pitchFamily="2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Black" panose="020B0A04020102020204"/>
                <a:ea typeface="SimSun" panose="02010600030101010101" pitchFamily="2" charset="-122"/>
              </a:rPr>
              <a:t> </a:t>
            </a:r>
            <a:endParaRPr lang="en-US" altLang="zh-CN" sz="1600">
              <a:latin typeface="Arial Black" panose="020B0A04020102020204"/>
              <a:ea typeface="SimSun" panose="02010600030101010101" pitchFamily="2" charset="-122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479425" y="764540"/>
            <a:ext cx="5400675" cy="6048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            </a:t>
            </a:r>
            <a:r>
              <a:rPr lang="en-US" altLang="zh-CN" sz="4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SLIDE 3: PROBLEM</a:t>
            </a:r>
            <a:endParaRPr lang="en-US" altLang="zh-CN" sz="4000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2935" y="1825625"/>
            <a:ext cx="8155940" cy="4351655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1600" b="1" u="sng" dirty="0">
                <a:latin typeface="Calibri Light" panose="020F0302020204030204" charset="0"/>
                <a:cs typeface="Calibri Light" panose="020F0302020204030204" charset="0"/>
              </a:rPr>
              <a:t>Issue (Problem):</a:t>
            </a:r>
            <a:r>
              <a:rPr lang="en-US" altLang="en-US" sz="1600" dirty="0">
                <a:latin typeface="Calibri Light" panose="020F0302020204030204" charset="0"/>
                <a:cs typeface="Calibri Light" panose="020F0302020204030204" charset="0"/>
              </a:rPr>
              <a:t> Traditional, multi-step manual inventory entry processes are prone to human error.</a:t>
            </a: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u="sng" dirty="0">
                <a:latin typeface="Calibri Light" panose="020F0302020204030204" charset="0"/>
                <a:cs typeface="Calibri Light" panose="020F0302020204030204" charset="0"/>
              </a:rPr>
              <a:t>Context:</a:t>
            </a:r>
            <a:r>
              <a:rPr lang="en-US" altLang="en-US" sz="1600" dirty="0">
                <a:latin typeface="Calibri Light" panose="020F0302020204030204" charset="0"/>
                <a:cs typeface="Calibri Light" panose="020F0302020204030204" charset="0"/>
              </a:rPr>
              <a:t> Pharmacists/inventory staff receiving new medicine shipments.</a:t>
            </a: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u="sng" dirty="0">
                <a:latin typeface="Calibri Light" panose="020F0302020204030204" charset="0"/>
                <a:cs typeface="Calibri Light" panose="020F0302020204030204" charset="0"/>
              </a:rPr>
              <a:t>The Critical Risk:</a:t>
            </a:r>
            <a:r>
              <a:rPr lang="en-US" altLang="en-US" sz="1600" dirty="0">
                <a:latin typeface="Calibri Light" panose="020F0302020204030204" charset="0"/>
                <a:cs typeface="Calibri Light" panose="020F0302020204030204" charset="0"/>
              </a:rPr>
              <a:t> Without immediate, enforced validation, expired or near-expiry medicine can be accidentally accepted into the inventory, compromising patient safety and leading to financial loss.</a:t>
            </a: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u="sng" dirty="0">
                <a:latin typeface="Calibri Light" panose="020F0302020204030204" charset="0"/>
                <a:cs typeface="Calibri Light" panose="020F0302020204030204" charset="0"/>
              </a:rPr>
              <a:t>Users: </a:t>
            </a:r>
            <a:r>
              <a:rPr lang="en-US" altLang="en-US" sz="1600" dirty="0">
                <a:latin typeface="Calibri Light" panose="020F0302020204030204" charset="0"/>
                <a:cs typeface="Calibri Light" panose="020F0302020204030204" charset="0"/>
              </a:rPr>
              <a:t>Pharmacist/Staff .</a:t>
            </a:r>
            <a:endParaRPr lang="en-US" altLang="en-US" sz="16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83870" y="1772920"/>
            <a:ext cx="9000490" cy="43199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62025" y="63500"/>
            <a:ext cx="10039985" cy="984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          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                     </a:t>
            </a:r>
            <a:r>
              <a:rPr lang="en-US" altLang="zh-CN" sz="6285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SLIDE 4: SOLUTION</a:t>
            </a:r>
            <a:endParaRPr lang="en-US" altLang="zh-CN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114030" y="831850"/>
            <a:ext cx="4003675" cy="4683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1650" y="1968500"/>
            <a:ext cx="7549515" cy="38792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latin typeface="Arial Black" panose="020B0A04020102020204" charset="0"/>
                <a:ea typeface="Symbol" panose="05050102010706020507"/>
                <a:cs typeface="Arial Black" panose="020B0A04020102020204" charset="0"/>
              </a:rPr>
              <a:t>·</a:t>
            </a:r>
            <a:r>
              <a:rPr lang="en-US" altLang="zh-CN" sz="1600">
                <a:latin typeface="Arial Black" panose="020B0A04020102020204" charset="0"/>
                <a:ea typeface="SimSun" panose="02010600030101010101" pitchFamily="2" charset="-122"/>
                <a:cs typeface="Arial Black" panose="020B0A04020102020204" charset="0"/>
              </a:rPr>
              <a:t>  </a:t>
            </a:r>
            <a:r>
              <a:rPr lang="en-US" altLang="zh-CN" sz="1600" b="1" u="sng">
                <a:latin typeface="Arial Black" panose="020B0A04020102020204" charset="0"/>
                <a:ea typeface="Calibri Light" panose="020F0302020204030204"/>
                <a:cs typeface="Arial Black" panose="020B0A04020102020204" charset="0"/>
              </a:rPr>
              <a:t>Objective:</a:t>
            </a:r>
            <a:r>
              <a:rPr lang="en-US" altLang="zh-CN" sz="1600">
                <a:latin typeface="Arial Black" panose="020B0A04020102020204" charset="0"/>
                <a:ea typeface="Calibri Light" panose="020F0302020204030204"/>
                <a:cs typeface="Arial Black" panose="020B0A04020102020204" charset="0"/>
              </a:rPr>
              <a:t> </a:t>
            </a:r>
            <a:r>
              <a:rPr lang="en-US" altLang="zh-CN" sz="1600">
                <a:latin typeface="Calibri Light" panose="020F0302020204030204"/>
                <a:ea typeface="Calibri Light" panose="020F0302020204030204"/>
              </a:rPr>
              <a:t>To create a secure and efficient method for staff to enter new supplies, ensuring immediate and automated validation against critical safety rules.</a:t>
            </a: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latin typeface="Arial Black" panose="020B0A04020102020204" charset="0"/>
                <a:ea typeface="Symbol" panose="05050102010706020507"/>
                <a:cs typeface="Arial Black" panose="020B0A04020102020204" charset="0"/>
              </a:rPr>
              <a:t>·</a:t>
            </a:r>
            <a:r>
              <a:rPr lang="en-US" altLang="zh-CN" sz="1600">
                <a:latin typeface="Arial Black" panose="020B0A04020102020204" charset="0"/>
                <a:ea typeface="SimSun" panose="02010600030101010101" pitchFamily="2" charset="-122"/>
                <a:cs typeface="Arial Black" panose="020B0A04020102020204" charset="0"/>
              </a:rPr>
              <a:t>  </a:t>
            </a:r>
            <a:r>
              <a:rPr lang="en-US" altLang="zh-CN" sz="1600" b="1" u="sng">
                <a:latin typeface="Arial Black" panose="020B0A04020102020204" charset="0"/>
                <a:ea typeface="Calibri Light" panose="020F0302020204030204"/>
                <a:cs typeface="Arial Black" panose="020B0A04020102020204" charset="0"/>
              </a:rPr>
              <a:t>Scope:</a:t>
            </a:r>
            <a:r>
              <a:rPr lang="en-US" altLang="zh-CN" sz="1600">
                <a:latin typeface="Calibri Light" panose="020F0302020204030204"/>
                <a:ea typeface="Calibri Light" panose="020F0302020204030204"/>
              </a:rPr>
              <a:t> End-to-end process from receiving a physical shipment to the final, validated update of the digital inventory.</a:t>
            </a: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latin typeface="Arial Black" panose="020B0A04020102020204" charset="0"/>
                <a:ea typeface="Symbol" panose="05050102010706020507"/>
                <a:cs typeface="Arial Black" panose="020B0A04020102020204" charset="0"/>
              </a:rPr>
              <a:t>·</a:t>
            </a:r>
            <a:r>
              <a:rPr lang="en-US" altLang="zh-CN" sz="1600">
                <a:latin typeface="Arial Black" panose="020B0A04020102020204" charset="0"/>
                <a:ea typeface="SimSun" panose="02010600030101010101" pitchFamily="2" charset="-122"/>
                <a:cs typeface="Arial Black" panose="020B0A04020102020204" charset="0"/>
              </a:rPr>
              <a:t>  </a:t>
            </a:r>
            <a:r>
              <a:rPr lang="en-US" altLang="zh-CN" sz="1600" b="1" u="sng">
                <a:latin typeface="Arial Black" panose="020B0A04020102020204" charset="0"/>
                <a:ea typeface="Calibri Light" panose="020F0302020204030204"/>
                <a:cs typeface="Arial Black" panose="020B0A04020102020204" charset="0"/>
              </a:rPr>
              <a:t>Core Feature:</a:t>
            </a:r>
            <a:r>
              <a:rPr lang="en-US" altLang="zh-CN" sz="1600">
                <a:latin typeface="Calibri Light" panose="020F0302020204030204"/>
                <a:ea typeface="Calibri Light" panose="020F0302020204030204"/>
              </a:rPr>
              <a:t> Centralizing all logic (validation, stock update, logging) into a single, atomic, transactional PL/SQL Stored Procedure (ADD_NEW_MEDICINE_BATCH).</a:t>
            </a: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600" u="sng">
              <a:latin typeface="Calibri Light" panose="020F0302020204030204"/>
              <a:ea typeface="Symbol" panose="05050102010706020507"/>
            </a:endParaRPr>
          </a:p>
          <a:p>
            <a:pPr marL="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latin typeface="Arial Black" panose="020B0A04020102020204" charset="0"/>
                <a:ea typeface="Symbol" panose="05050102010706020507"/>
                <a:cs typeface="Arial Black" panose="020B0A04020102020204" charset="0"/>
              </a:rPr>
              <a:t>·</a:t>
            </a:r>
            <a:r>
              <a:rPr lang="en-US" altLang="zh-CN" sz="1600">
                <a:latin typeface="Arial Black" panose="020B0A04020102020204" charset="0"/>
                <a:ea typeface="SimSun" panose="02010600030101010101" pitchFamily="2" charset="-122"/>
                <a:cs typeface="Arial Black" panose="020B0A04020102020204" charset="0"/>
              </a:rPr>
              <a:t>  </a:t>
            </a:r>
            <a:r>
              <a:rPr lang="en-US" altLang="zh-CN" sz="1600" b="1" u="sng">
                <a:latin typeface="Arial Black" panose="020B0A04020102020204" charset="0"/>
                <a:ea typeface="Calibri Light" panose="020F0302020204030204"/>
                <a:cs typeface="Arial Black" panose="020B0A04020102020204" charset="0"/>
              </a:rPr>
              <a:t>Innovation:</a:t>
            </a:r>
            <a:r>
              <a:rPr lang="en-US" altLang="zh-CN" sz="1600">
                <a:latin typeface="Calibri Light" panose="020F0302020204030204"/>
                <a:ea typeface="Calibri Light" panose="020F0302020204030204"/>
              </a:rPr>
              <a:t> Replacing multi-step manual checks with one secure, automated database operation.</a:t>
            </a:r>
            <a:endParaRPr lang="en-US" altLang="zh-CN" sz="1600">
              <a:latin typeface="Calibri Light" panose="020F0302020204030204"/>
              <a:ea typeface="Calibri Light" panose="020F0302020204030204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Calibri Light" panose="020F0302020204030204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07035" y="1628775"/>
            <a:ext cx="7632700" cy="43205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9" b="35519"/>
          <a:stretch>
            <a:fillRect/>
          </a:stretch>
        </p:blipFill>
        <p:spPr>
          <a:xfrm>
            <a:off x="0" y="0"/>
            <a:ext cx="12192000" cy="298069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201545" y="1149985"/>
            <a:ext cx="8092440" cy="78803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4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lt"/>
              </a:rPr>
              <a:t>SLIDE 5: DATABASE</a:t>
            </a:r>
            <a:endParaRPr lang="en-US" altLang="zh-CN" sz="4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lt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4"/>
            </p:custDataLst>
          </p:nvPr>
        </p:nvGraphicFramePr>
        <p:xfrm>
          <a:off x="853440" y="3529965"/>
          <a:ext cx="10485120" cy="2492375"/>
        </p:xfrm>
        <a:graphic>
          <a:graphicData uri="http://schemas.openxmlformats.org/drawingml/2006/table">
            <a:tbl>
              <a:tblPr/>
              <a:tblGrid>
                <a:gridCol w="3495040"/>
                <a:gridCol w="3495040"/>
                <a:gridCol w="3495040"/>
              </a:tblGrid>
              <a:tr h="42608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Entity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Primary Purpose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Key Columns (PK/FK)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897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MEDICINES</a:t>
                      </a:r>
                      <a:endParaRPr lang="en-US" altLang="zh-CN" sz="1600" b="1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Master reference, drug names, and reorder settings.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med_id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 (PK), </a:t>
                      </a: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reorder_level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834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BATCH_INVENTORY</a:t>
                      </a:r>
                      <a:endParaRPr lang="en-US" altLang="zh-CN" sz="1600" b="1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Detailed stock tracking by batch and expiry date.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batch_id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 (PK), </a:t>
                      </a:r>
                      <a:r>
                        <a:rPr lang="en-US" altLang="zh-CN" sz="1600" b="1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med_id</a:t>
                      </a:r>
                      <a:r>
                        <a:rPr lang="en-US" altLang="zh-CN" sz="1600" b="1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 (FK)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, </a:t>
                      </a: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expiry_date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897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1F1F1F"/>
                          </a:solidFill>
                          <a:latin typeface="Arial Black" panose="020B0A04020102020204" charset="0"/>
                          <a:ea typeface="Google Sans Text"/>
                          <a:cs typeface="Arial Black" panose="020B0A04020102020204" charset="0"/>
                        </a:rPr>
                        <a:t>ALERTS_LOG</a:t>
                      </a:r>
                      <a:endParaRPr lang="en-US" altLang="zh-CN" sz="1600" b="1">
                        <a:solidFill>
                          <a:srgbClr val="1F1F1F"/>
                        </a:solidFill>
                        <a:latin typeface="Arial Black" panose="020B0A04020102020204" charset="0"/>
                        <a:ea typeface="Google Sans Text"/>
                        <a:cs typeface="Arial Black" panose="020B0A0402010202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Audit trail for all system events and warnings.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alert_id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 (PK), </a:t>
                      </a:r>
                      <a:r>
                        <a:rPr lang="en-US" altLang="zh-CN" sz="1600" b="1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med_id</a:t>
                      </a:r>
                      <a:r>
                        <a:rPr lang="en-US" altLang="zh-CN" sz="1600" b="1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 (FK)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, </a:t>
                      </a:r>
                      <a:r>
                        <a:rPr lang="en-US" altLang="zh-CN" sz="16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alert_type</a:t>
                      </a:r>
                      <a:r>
                        <a:rPr lang="en-US" altLang="zh-CN" sz="1600" baseline="30000">
                          <a:solidFill>
                            <a:srgbClr val="444746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19</a:t>
                      </a:r>
                      <a:r>
                        <a:rPr lang="en-US" altLang="zh-CN" sz="1600">
                          <a:solidFill>
                            <a:srgbClr val="1F1F1F"/>
                          </a:solidFill>
                          <a:latin typeface="Calibri Light" panose="020F0302020204030204" charset="0"/>
                          <a:ea typeface="Google Sans Text"/>
                          <a:cs typeface="Calibri Light" panose="020F0302020204030204" charset="0"/>
                        </a:rPr>
                        <a:t>.</a:t>
                      </a:r>
                      <a:endParaRPr lang="en-US" altLang="zh-CN" sz="1600">
                        <a:solidFill>
                          <a:srgbClr val="1F1F1F"/>
                        </a:solidFill>
                        <a:latin typeface="Calibri Light" panose="020F0302020204030204" charset="0"/>
                        <a:ea typeface="Google Sans Text"/>
                        <a:cs typeface="Calibri Light" panose="020F0302020204030204" charset="0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306021" y="3159375"/>
            <a:ext cx="1579957" cy="461665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</a:t>
            </a:r>
            <a:endParaRPr lang="en-US" altLang="zh-CN" sz="22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89685" y="48260"/>
            <a:ext cx="9405620" cy="86042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4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lt"/>
                <a:sym typeface="+mn-ea"/>
              </a:rPr>
              <a:t>     </a:t>
            </a:r>
            <a:r>
              <a:rPr lang="en-US" altLang="zh-CN" sz="44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lt"/>
                <a:sym typeface="+mn-ea"/>
              </a:rPr>
              <a:t>SLIDE 6: BUSINESS PROCESS</a:t>
            </a:r>
            <a:endParaRPr lang="en-US" altLang="zh-CN" sz="4400" b="1" u="sng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lt"/>
            </a:endParaRPr>
          </a:p>
          <a:p>
            <a:endParaRPr lang="en-US" altLang="zh-CN" sz="4400" b="1" u="sng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5250" y="2259965"/>
            <a:ext cx="5603875" cy="320929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 u="sng">
                <a:latin typeface="Arial Black" panose="020B0A04020102020204" charset="0"/>
                <a:cs typeface="Arial Black" panose="020B0A04020102020204" charset="0"/>
              </a:rPr>
              <a:t>Focus:</a:t>
            </a:r>
            <a:r>
              <a:rPr lang="en-US" altLang="zh-CN" sz="1600"/>
              <a:t> The New Medicine Batch Receipt and Validation Process.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 b="1"/>
              <a:t>Swimlanes:</a:t>
            </a:r>
            <a:endParaRPr lang="en-US" altLang="zh-CN" sz="1600" b="1"/>
          </a:p>
          <a:p>
            <a:endParaRPr lang="en-US" altLang="zh-CN" sz="1600" b="1"/>
          </a:p>
          <a:p>
            <a:pPr>
              <a:buFont typeface="Arial" panose="020B0604020202020204"/>
              <a:buChar char="•"/>
            </a:pPr>
            <a:r>
              <a:rPr lang="en-US" altLang="zh-CN" sz="1600" b="1" u="sng">
                <a:latin typeface="Arial Black" panose="020B0A04020102020204" charset="0"/>
                <a:cs typeface="Arial Black" panose="020B0A04020102020204" charset="0"/>
              </a:rPr>
              <a:t>Pharmacist/Staff (User):</a:t>
            </a:r>
            <a:r>
              <a:rPr lang="en-US" altLang="zh-CN" sz="1600"/>
              <a:t> Enters batch details (ID, Quantity, Batch No., Expiry Date).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 b="1" u="sng">
                <a:latin typeface="Arial Black" panose="020B0A04020102020204" charset="0"/>
                <a:cs typeface="Arial Black" panose="020B0A04020102020204" charset="0"/>
              </a:rPr>
              <a:t>PL/SQL Stored Procedure (System):</a:t>
            </a:r>
            <a:r>
              <a:rPr lang="en-US" altLang="zh-CN" sz="1600"/>
              <a:t> Runs ADD_NEW_MEDICINE_BATCH.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 b="1" u="sng">
                <a:latin typeface="Arial Black" panose="020B0A04020102020204" charset="0"/>
                <a:cs typeface="Arial Black" panose="020B0A04020102020204" charset="0"/>
              </a:rPr>
              <a:t>Oracle Database (System):</a:t>
            </a:r>
            <a:r>
              <a:rPr lang="en-US" altLang="zh-CN" sz="1600"/>
              <a:t> Stores data and manages transactions.</a:t>
            </a:r>
            <a:endParaRPr lang="en-US" altLang="zh-CN" sz="1600"/>
          </a:p>
        </p:txBody>
      </p:sp>
      <p:sp>
        <p:nvSpPr>
          <p:cNvPr id="14" name="Text Box 13"/>
          <p:cNvSpPr txBox="1"/>
          <p:nvPr/>
        </p:nvSpPr>
        <p:spPr>
          <a:xfrm>
            <a:off x="5774690" y="82042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/>
                <a:ea typeface="SimSun" panose="02010600030101010101" pitchFamily="2" charset="-122"/>
                <a:sym typeface="+mn-ea"/>
              </a:rPr>
              <a:t>                </a:t>
            </a:r>
            <a:r>
              <a:rPr lang="en-US" altLang="zh-CN" sz="16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/>
                <a:ea typeface="SimSun" panose="02010600030101010101" pitchFamily="2" charset="-122"/>
                <a:sym typeface="+mn-ea"/>
              </a:rPr>
              <a:t>FLOWCHART IMAGE</a:t>
            </a:r>
            <a:endParaRPr lang="en-US" altLang="zh-CN" sz="160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19380" y="2276475"/>
            <a:ext cx="5616575" cy="31686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1157605"/>
            <a:ext cx="5273040" cy="56508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9" b="35519"/>
          <a:stretch>
            <a:fillRect/>
          </a:stretch>
        </p:blipFill>
        <p:spPr>
          <a:xfrm>
            <a:off x="0" y="0"/>
            <a:ext cx="12192000" cy="21894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14095" y="343535"/>
            <a:ext cx="88525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chemeClr val="bg1"/>
                </a:solidFill>
                <a:effectLst/>
                <a:latin typeface="+mj-lt"/>
                <a:ea typeface="+mj-ea"/>
                <a:cs typeface="+mj-lt"/>
                <a:sym typeface="+mn-ea"/>
              </a:rPr>
              <a:t>             </a:t>
            </a:r>
            <a:r>
              <a:rPr lang="en-US" altLang="zh-CN" sz="4400" b="1" u="sng">
                <a:solidFill>
                  <a:schemeClr val="bg1"/>
                </a:solidFill>
                <a:effectLst/>
                <a:latin typeface="+mj-lt"/>
                <a:ea typeface="+mj-ea"/>
                <a:cs typeface="+mj-lt"/>
                <a:sym typeface="+mn-ea"/>
              </a:rPr>
              <a:t>SLIDE 7: TECHNICAL</a:t>
            </a:r>
            <a:endParaRPr lang="en-US" altLang="zh-CN" sz="4400" b="1" u="sng">
              <a:solidFill>
                <a:schemeClr val="bg1"/>
              </a:solidFill>
              <a:effectLst/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8780" y="3002915"/>
            <a:ext cx="5064125" cy="279971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u="sng"/>
              <a:t>Technology:</a:t>
            </a:r>
            <a:r>
              <a:rPr lang="en-US" altLang="zh-CN" sz="1600"/>
              <a:t> Oracle Database (PDB) and PL/SQL.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 b="1" u="sng"/>
              <a:t>Core Logic:</a:t>
            </a:r>
            <a:r>
              <a:rPr lang="en-US" altLang="zh-CN" sz="1600"/>
              <a:t> The ADD_NEW_MEDICINE_BATCH procedure.</a:t>
            </a:r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 b="1" u="sng"/>
              <a:t>Input Parameters:</a:t>
            </a:r>
            <a:r>
              <a:rPr lang="en-US" altLang="zh-CN" sz="1600" b="1"/>
              <a:t>  </a:t>
            </a:r>
            <a:r>
              <a:rPr lang="en-US" altLang="zh-CN" sz="1600"/>
              <a:t>p_med_id, p_quantity, p_batch_number, p_expiry_date.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 u="sng"/>
          </a:p>
          <a:p>
            <a:pPr>
              <a:buFont typeface="Arial" panose="020B0604020202020204"/>
              <a:buChar char="•"/>
            </a:pPr>
            <a:r>
              <a:rPr lang="en-US" altLang="zh-CN" sz="1600" b="1" u="sng"/>
              <a:t>Output Parameters:</a:t>
            </a:r>
            <a:r>
              <a:rPr lang="en-US" altLang="zh-CN" sz="1600" b="1"/>
              <a:t>  </a:t>
            </a:r>
            <a:r>
              <a:rPr lang="en-US" altLang="zh-CN" sz="1600"/>
              <a:t>p_status (SUCCESS/ERROR), p_message.</a:t>
            </a:r>
            <a:endParaRPr lang="en-US" altLang="zh-CN" sz="1600"/>
          </a:p>
          <a:p>
            <a:endParaRPr lang="en-US" altLang="zh-CN" sz="1600"/>
          </a:p>
        </p:txBody>
      </p:sp>
      <p:sp>
        <p:nvSpPr>
          <p:cNvPr id="13" name="Text Box 12"/>
          <p:cNvSpPr txBox="1"/>
          <p:nvPr/>
        </p:nvSpPr>
        <p:spPr>
          <a:xfrm>
            <a:off x="6397625" y="2911475"/>
            <a:ext cx="5609590" cy="2681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 b="1">
                <a:sym typeface="+mn-ea"/>
              </a:rPr>
              <a:t>Expiry Logic (check_expiry_date function):</a:t>
            </a:r>
            <a:endParaRPr lang="en-US" altLang="zh-CN" sz="1600" b="1">
              <a:sym typeface="+mn-ea"/>
            </a:endParaRPr>
          </a:p>
          <a:p>
            <a:r>
              <a:rPr lang="en-US" altLang="zh-CN" sz="1600">
                <a:sym typeface="+mn-ea"/>
              </a:rPr>
              <a:t>Evaluates remaining days until expiry to return one of three statuses:</a:t>
            </a:r>
            <a:endParaRPr lang="en-US" altLang="zh-CN" sz="1600">
              <a:sym typeface="+mn-ea"/>
            </a:endParaRPr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ym typeface="+mn-ea"/>
              </a:rPr>
              <a:t>EXPIRED (Negative Days)</a:t>
            </a:r>
            <a:endParaRPr lang="en-US" altLang="zh-CN" sz="1600"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ym typeface="+mn-ea"/>
              </a:rPr>
              <a:t>NEAR_EXPIRY (0-59 Days)</a:t>
            </a:r>
            <a:endParaRPr lang="en-US" altLang="zh-CN" sz="1600"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ym typeface="+mn-ea"/>
              </a:rPr>
              <a:t>VALID (60+ Days)</a:t>
            </a:r>
            <a:endParaRPr lang="en-US" altLang="zh-CN" sz="1600">
              <a:sym typeface="+mn-ea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99415" y="3003550"/>
            <a:ext cx="5063490" cy="2667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6240145" y="2853055"/>
            <a:ext cx="5832475" cy="28797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9" b="35519"/>
          <a:stretch>
            <a:fillRect/>
          </a:stretch>
        </p:blipFill>
        <p:spPr>
          <a:xfrm>
            <a:off x="0" y="0"/>
            <a:ext cx="12192000" cy="18738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710690" y="213995"/>
            <a:ext cx="90919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lt"/>
                <a:sym typeface="+mn-ea"/>
              </a:rPr>
              <a:t>SLIDE 8: ADVANCED FEATURES</a:t>
            </a:r>
            <a:endParaRPr lang="en-US" altLang="zh-CN" sz="4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5785" y="1987550"/>
            <a:ext cx="10125710" cy="40309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1600" b="1"/>
          </a:p>
          <a:p>
            <a:r>
              <a:rPr lang="en-US" altLang="zh-CN" sz="1600" b="1" u="sng"/>
              <a:t>Auditing:</a:t>
            </a:r>
            <a:r>
              <a:rPr lang="en-US" altLang="zh-CN" sz="1600"/>
              <a:t> All system events are recorded in the ALERTS_LOG.</a:t>
            </a:r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Alert Types include BATCH_ADDED, EXPIRED_BATCH_REJECTED, NEAR_EXPIRY_REJECTED, and LOW_STOCK.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r>
              <a:rPr lang="en-US" altLang="zh-CN" sz="1600" b="1" u="sng"/>
              <a:t>Reorder Level Check:</a:t>
            </a:r>
            <a:r>
              <a:rPr lang="en-US" altLang="zh-CN" sz="1600"/>
              <a:t> Automatically triggered after a successful update to total stock.</a:t>
            </a:r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If total_quantity falls below reorder_level, a LOW_STOCK alert is logged.</a:t>
            </a:r>
            <a:endParaRPr lang="en-US" altLang="zh-CN" sz="1600"/>
          </a:p>
          <a:p>
            <a:r>
              <a:rPr lang="en-US" altLang="zh-CN" sz="1600" b="1"/>
              <a:t>Security/Integrity:</a:t>
            </a:r>
            <a:endParaRPr lang="en-US" altLang="zh-CN" sz="1600" b="1"/>
          </a:p>
          <a:p>
            <a:endParaRPr lang="en-US" altLang="zh-CN" sz="16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Uses </a:t>
            </a:r>
            <a:r>
              <a:rPr lang="en-US" altLang="zh-CN" sz="1600" b="1"/>
              <a:t>Foreign Key Constraints</a:t>
            </a:r>
            <a:r>
              <a:rPr lang="en-US" altLang="zh-CN" sz="1600"/>
              <a:t> to ensure referential integrity between MEDICINES and BATCH_INVENTORY.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 b="1"/>
              <a:t>Transaction Control (COMMIT/ROLLBACK):</a:t>
            </a:r>
            <a:r>
              <a:rPr lang="en-US" altLang="zh-CN" sz="1600"/>
              <a:t> Ensures that inventory changes only occur if all validation checks pass</a:t>
            </a:r>
            <a:endParaRPr lang="en-US" altLang="zh-CN" sz="1600"/>
          </a:p>
        </p:txBody>
      </p:sp>
      <p:sp>
        <p:nvSpPr>
          <p:cNvPr id="13" name="Rectangles 12"/>
          <p:cNvSpPr/>
          <p:nvPr/>
        </p:nvSpPr>
        <p:spPr>
          <a:xfrm>
            <a:off x="479425" y="2060575"/>
            <a:ext cx="10873105" cy="43205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6350"/>
            <a:ext cx="10515600" cy="826770"/>
          </a:xfrm>
        </p:spPr>
        <p:txBody>
          <a:bodyPr>
            <a:normAutofit fontScale="90000"/>
          </a:bodyPr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             </a:t>
            </a:r>
            <a:r>
              <a:rPr lang="en-US" altLang="zh-CN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SLIDE 9: RESULTS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5270" y="1189355"/>
            <a:ext cx="4146550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 I. Data Volume:</a:t>
            </a: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 (Refer to record count in each table image)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MEDICINES: 9 records.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BATCH_INVENTORY: 5 records.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ALERTS_LOG: 9 records.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995670" y="1137920"/>
            <a:ext cx="5080000" cy="114554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400" b="1">
                <a:latin typeface="Calibri Light" panose="020F0302020204030204" charset="0"/>
                <a:cs typeface="Calibri Light" panose="020F0302020204030204" charset="0"/>
              </a:rPr>
              <a:t>                                              II.  </a:t>
            </a:r>
            <a:r>
              <a:rPr lang="en-US" altLang="zh-CN" sz="1400" b="1" u="sng">
                <a:latin typeface="Arial Black" panose="020B0A04020102020204" charset="0"/>
                <a:cs typeface="Arial Black" panose="020B0A04020102020204" charset="0"/>
              </a:rPr>
              <a:t>Screenshots:</a:t>
            </a: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 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 b="1" u="sng">
                <a:latin typeface="Calibri Light" panose="020F0302020204030204" charset="0"/>
                <a:cs typeface="Calibri Light" panose="020F0302020204030204" charset="0"/>
              </a:rPr>
              <a:t>System Overview:</a:t>
            </a:r>
            <a:r>
              <a:rPr lang="en-US" altLang="zh-CN" sz="1400" u="sng"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(system overview.png) to show current metrics.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 b="1" u="sng">
                <a:latin typeface="Calibri Light" panose="020F0302020204030204" charset="0"/>
                <a:cs typeface="Calibri Light" panose="020F0302020204030204" charset="0"/>
              </a:rPr>
              <a:t>Complete Inventory View:</a:t>
            </a:r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 (complete inventory overview.png) to show aggregated totals and stock status.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98780" y="2399665"/>
            <a:ext cx="254000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u="sng">
                <a:latin typeface="Arial Black" panose="020B0A04020102020204"/>
                <a:ea typeface="SimSun" panose="02010600030101010101" pitchFamily="2" charset="-122"/>
              </a:rPr>
              <a:t>SYSTEM OVERVIEW</a:t>
            </a:r>
            <a:endParaRPr lang="en-US" altLang="zh-CN" sz="1600" u="sng">
              <a:latin typeface="Arial Black" panose="020B0A04020102020204"/>
              <a:ea typeface="SimSun" panose="02010600030101010101" pitchFamily="2" charset="-122"/>
            </a:endParaRPr>
          </a:p>
        </p:txBody>
      </p:sp>
      <p:pic>
        <p:nvPicPr>
          <p:cNvPr id="15" name="Picture 14" descr="system 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2748280"/>
            <a:ext cx="5165725" cy="406971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497955" y="232759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u="sng">
                <a:latin typeface="Arial Black" panose="020B0A04020102020204"/>
                <a:ea typeface="SimSun" panose="02010600030101010101" pitchFamily="2" charset="-122"/>
              </a:rPr>
              <a:t>COMPLETE INVENTORY OVERVIEW</a:t>
            </a:r>
            <a:endParaRPr lang="en-US" altLang="zh-CN" sz="1600" u="sng">
              <a:latin typeface="Arial Black" panose="020B0A04020102020204"/>
              <a:ea typeface="SimSun" panose="02010600030101010101" pitchFamily="2" charset="-122"/>
            </a:endParaRPr>
          </a:p>
        </p:txBody>
      </p:sp>
      <p:pic>
        <p:nvPicPr>
          <p:cNvPr id="17" name="Picture 16" descr="complete inventory 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0" y="2746375"/>
            <a:ext cx="5592445" cy="4072255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263525" y="1124585"/>
            <a:ext cx="4464050" cy="12960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5880100" y="1052830"/>
            <a:ext cx="5328285" cy="12960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ckground"/>
  <p:tag name="KSO_WM_TEMPLATE_INDEX" val="2018095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209"/>
  <p:tag name="KSO_WM_UNIT_LAYERLEVEL" val="1"/>
  <p:tag name="KSO_WM_UNIT_INDEX" val="1"/>
  <p:tag name="KSO_WM_UNIT_TYPE" val="f"/>
  <p:tag name="KSO_WM_TEMPLATE_CATEGORY" val="custom"/>
  <p:tag name="KSO_WM_TEMPLATE_INDEX" val="20181644"/>
  <p:tag name="KSO_WM_UNIT_ID" val="custom20181644_3*f*1"/>
</p:tagLst>
</file>

<file path=ppt/tags/tag11.xml><?xml version="1.0" encoding="utf-8"?>
<p:tagLst xmlns:p="http://schemas.openxmlformats.org/presentationml/2006/main">
  <p:tag name="KSO_WM_SLIDE_SIZE" val="828*343"/>
  <p:tag name="KSO_WM_SLIDE_POSITION" val="66*144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80953_3"/>
  <p:tag name="KSO_WM_TEMPLATE_CATEGORY" val="custom"/>
  <p:tag name="KSO_WM_TEMPLATE_INDEX" val="20181644"/>
  <p:tag name="KSO_WM_SLIDE_ID" val="custom20181644_3"/>
  <p:tag name="KSO_WM_SLIDE_INDEX" val="3"/>
  <p:tag name="KSO_WM_TEMPLATE_SUBCATEGORY" val="combine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TYPE" val="a"/>
  <p:tag name="KSO_WM_TEMPLATE_CATEGORY" val="custom"/>
  <p:tag name="KSO_WM_TEMPLATE_INDEX" val="20181644"/>
  <p:tag name="KSO_WM_UNIT_ID" val="custom20181644_5*a*1"/>
</p:tagLst>
</file>

<file path=ppt/tags/tag13.xml><?xml version="1.0" encoding="utf-8"?>
<p:tagLst xmlns:p="http://schemas.openxmlformats.org/presentationml/2006/main">
  <p:tag name="KSO_WM_TAG_VERSION" val="1.0"/>
  <p:tag name="KSO_WM_UNIT_TYPE" val="d"/>
  <p:tag name="KSO_WM_UNIT_INDEX" val="1"/>
  <p:tag name="KSO_WM_UNIT_LAYERLEVEL" val="1"/>
  <p:tag name="KSO_WM_UNIT_VALUE" val="1019*2792"/>
  <p:tag name="KSO_WM_UNIT_HIGHLIGHT" val="0"/>
  <p:tag name="KSO_WM_UNIT_COMPATIBLE" val="0"/>
  <p:tag name="KSO_WM_UNIT_CLEAR" val="0"/>
  <p:tag name="KSO_WM_BEAUTIFY_FLAG" val="#wm#"/>
  <p:tag name="KSO_WM_TEMPLATE_CATEGORY" val="custom"/>
  <p:tag name="KSO_WM_TEMPLATE_INDEX" val="20181644"/>
  <p:tag name="KSO_WM_UNIT_ID" val="custom20181644_5*d*1"/>
</p:tagLst>
</file>

<file path=ppt/tags/tag14.xml><?xml version="1.0" encoding="utf-8"?>
<p:tagLst xmlns:p="http://schemas.openxmlformats.org/presentationml/2006/main">
  <p:tag name="KSO_WM_SLIDE_SIZE" val="793*390"/>
  <p:tag name="KSO_WM_SLIDE_POSITION" val="74*117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53_5"/>
  <p:tag name="KSO_WM_TEMPLATE_CATEGORY" val="custom"/>
  <p:tag name="KSO_WM_TEMPLATE_INDEX" val="20181644"/>
  <p:tag name="KSO_WM_SLIDE_ID" val="custom20181644_5"/>
  <p:tag name="KSO_WM_SLIDE_INDEX" val="5"/>
  <p:tag name="KSO_WM_TEMPLATE_SUBCATEGORY" val="combine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44"/>
  <p:tag name="KSO_WM_DIAGRAM_GROUP_CODE" val="l1_1"/>
  <p:tag name="KSO_WM_UNIT_ID" val="custom20181644_7*i*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44"/>
  <p:tag name="KSO_WM_DIAGRAM_GROUP_CODE" val="l1_1"/>
  <p:tag name="KSO_WM_UNIT_ID" val="custom20181644_7*a*1"/>
</p:tagLst>
</file>

<file path=ppt/tags/tag17.xml><?xml version="1.0" encoding="utf-8"?>
<p:tagLst xmlns:p="http://schemas.openxmlformats.org/presentationml/2006/main">
  <p:tag name="TABLE_ENDDRAG_ORIGIN_RECT" val="825*196"/>
  <p:tag name="TABLE_ENDDRAG_RECT" val="67*277*825*196"/>
</p:tagLst>
</file>

<file path=ppt/tags/tag18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contents"/>
  <p:tag name="KSO_WM_BEAUTIFY_FLAG" val="#wm#"/>
  <p:tag name="KSO_WM_COMBINE_RELATE_SLIDE_ID" val="custom20163198_7"/>
  <p:tag name="KSO_WM_TEMPLATE_CATEGORY" val="custom"/>
  <p:tag name="KSO_WM_TEMPLATE_INDEX" val="20181644"/>
  <p:tag name="KSO_WM_SLIDE_ID" val="custom20181644_7"/>
  <p:tag name="KSO_WM_SLIDE_INDEX" val="7"/>
  <p:tag name="KSO_WM_DIAGRAM_GROUP_CODE" val="l1_1"/>
  <p:tag name="KSO_WM_TEMPLATE_SUBCATEGORY" val="combine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44"/>
  <p:tag name="KSO_WM_DIAGRAM_GROUP_CODE" val="l1_1"/>
  <p:tag name="KSO_WM_UNIT_ID" val="custom20181644_6*a*1"/>
</p:tagLst>
</file>

<file path=ppt/tags/tag2.xml><?xml version="1.0" encoding="utf-8"?>
<p:tagLst xmlns:p="http://schemas.openxmlformats.org/presentationml/2006/main">
  <p:tag name="KSO_WM_TAG_VERSION" val="1.0"/>
  <p:tag name="KSO_WM_TEMPLATE_CATEGORY" val="background"/>
  <p:tag name="KSO_WM_TEMPLATE_INDEX" val="20180953"/>
</p:tagLst>
</file>

<file path=ppt/tags/tag20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custom20163198_6"/>
  <p:tag name="KSO_WM_TEMPLATE_CATEGORY" val="custom"/>
  <p:tag name="KSO_WM_TEMPLATE_INDEX" val="20181644"/>
  <p:tag name="KSO_WM_SLIDE_ID" val="custom20181644_6"/>
  <p:tag name="KSO_WM_SLIDE_INDEX" val="6"/>
  <p:tag name="KSO_WM_DIAGRAM_GROUP_CODE" val="l1_1"/>
  <p:tag name="KSO_WM_TEMPLATE_SUBCATEGORY" val="combine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44"/>
  <p:tag name="KSO_WM_DIAGRAM_GROUP_CODE" val="l1_1"/>
  <p:tag name="KSO_WM_UNIT_ID" val="custom20181644_9*i*0"/>
</p:tagLst>
</file>

<file path=ppt/tags/tag22.xml><?xml version="1.0" encoding="utf-8"?>
<p:tagLst xmlns:p="http://schemas.openxmlformats.org/presentationml/2006/main">
  <p:tag name="KSO_WM_TAG_VERSION" val="1.0"/>
  <p:tag name="KSO_WM_SLIDE_ITEM_CNT" val="5"/>
  <p:tag name="KSO_WM_SLIDE_LAYOUT" val="a_l"/>
  <p:tag name="KSO_WM_SLIDE_LAYOUT_CNT" val="1_1"/>
  <p:tag name="KSO_WM_SLIDE_TYPE" val="contents"/>
  <p:tag name="KSO_WM_BEAUTIFY_FLAG" val="#wm#"/>
  <p:tag name="KSO_WM_COMBINE_RELATE_SLIDE_ID" val="custom20163198_9"/>
  <p:tag name="KSO_WM_TEMPLATE_CATEGORY" val="custom"/>
  <p:tag name="KSO_WM_TEMPLATE_INDEX" val="20181644"/>
  <p:tag name="KSO_WM_SLIDE_ID" val="custom20181644_9"/>
  <p:tag name="KSO_WM_SLIDE_INDEX" val="9"/>
  <p:tag name="KSO_WM_DIAGRAM_GROUP_CODE" val="l1_1"/>
  <p:tag name="KSO_WM_TEMPLATE_SUBCATEGORY" val="combine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44"/>
  <p:tag name="KSO_WM_DIAGRAM_GROUP_CODE" val="l1_1"/>
  <p:tag name="KSO_WM_UNIT_ID" val="custom20181644_10*i*0"/>
</p:tagLst>
</file>

<file path=ppt/tags/tag24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COMBINE_RELATE_SLIDE_ID" val="custom20163198_10"/>
  <p:tag name="KSO_WM_TEMPLATE_CATEGORY" val="custom"/>
  <p:tag name="KSO_WM_TEMPLATE_INDEX" val="20181644"/>
  <p:tag name="KSO_WM_SLIDE_ID" val="custom20181644_10"/>
  <p:tag name="KSO_WM_SLIDE_INDEX" val="10"/>
  <p:tag name="KSO_WM_DIAGRAM_GROUP_CODE" val="l1_1"/>
  <p:tag name="KSO_WM_TEMPLATE_SUBCATEGORY" val="combine"/>
</p:tagLst>
</file>

<file path=ppt/tags/tag25.xml><?xml version="1.0" encoding="utf-8"?>
<p:tagLst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BEAUTIFY_FLAG" val="#wm#"/>
  <p:tag name="KSO_WM_COMBINE_RELATE_SLIDE_ID" val="background20180953_6"/>
  <p:tag name="KSO_WM_TEMPLATE_CATEGORY" val="custom"/>
  <p:tag name="KSO_WM_TEMPLATE_INDEX" val="20181644"/>
  <p:tag name="KSO_WM_SLIDE_ID" val="custom20181644_11"/>
  <p:tag name="KSO_WM_SLIDE_INDEX" val="11"/>
  <p:tag name="KSO_WM_TEMPLATE_SUBCATEGORY" val="combine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44"/>
  <p:tag name="KSO_WM_DIAGRAM_GROUP_CODE" val="n1_1"/>
  <p:tag name="KSO_WM_UNIT_ID" val="custom20181644_12*a*1"/>
</p:tagLst>
</file>

<file path=ppt/tags/tag27.xml><?xml version="1.0" encoding="utf-8"?>
<p:tagLst xmlns:p="http://schemas.openxmlformats.org/presentationml/2006/main">
  <p:tag name="KSO_WM_TAG_VERSION" val="1.0"/>
  <p:tag name="KSO_WM_SLIDE_ITEM_CNT" val="2"/>
  <p:tag name="KSO_WM_SLIDE_LAYOUT" val="a_n"/>
  <p:tag name="KSO_WM_SLIDE_LAYOUT_CNT" val="1_1"/>
  <p:tag name="KSO_WM_SLIDE_TYPE" val="text"/>
  <p:tag name="KSO_WM_BEAUTIFY_FLAG" val="#wm#"/>
  <p:tag name="KSO_WM_SLIDE_POSITION" val="34*251"/>
  <p:tag name="KSO_WM_SLIDE_SIZE" val="903*125"/>
  <p:tag name="KSO_WM_COMBINE_RELATE_SLIDE_ID" val="diagram20170914_1"/>
  <p:tag name="KSO_WM_TEMPLATE_CATEGORY" val="custom"/>
  <p:tag name="KSO_WM_TEMPLATE_INDEX" val="20181644"/>
  <p:tag name="KSO_WM_SLIDE_ID" val="custom20181644_12"/>
  <p:tag name="KSO_WM_SLIDE_INDEX" val="12"/>
  <p:tag name="KSO_WM_DIAGRAM_GROUP_CODE" val="n1_1"/>
  <p:tag name="KSO_WM_TEMPLATE_SUBCATEGORY" val="combine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53_1"/>
  <p:tag name="KSO_WM_TEMPLATE_CATEGORY" val="custom"/>
  <p:tag name="KSO_WM_TEMPLATE_INDEX" val="20181644"/>
  <p:tag name="KSO_WM_TEMPLATE_SUBCATEGORY" val="combine"/>
  <p:tag name="KSO_WM_TEMPLATE_THUMBS_INDEX" val="1、3、4、5、6、11、12、18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PRESET_TEXT_LEN" val="240"/>
  <p:tag name="KSO_WM_UNIT_PRESET_TEXT_INDEX" val="2"/>
  <p:tag name="KSO_WM_UNIT_CLEAR" val="0"/>
  <p:tag name="KSO_WM_UNIT_COMPATIBLE" val="0"/>
  <p:tag name="KSO_WM_UNIT_HIGHLIGHT" val="0"/>
  <p:tag name="KSO_WM_UNIT_VALUE" val="440"/>
  <p:tag name="KSO_WM_UNIT_LAYERLEVEL" val="1"/>
  <p:tag name="KSO_WM_UNIT_INDEX" val="1"/>
  <p:tag name="KSO_WM_UNIT_TYPE" val="f"/>
  <p:tag name="KSO_WM_TEMPLATE_CATEGORY" val="custom"/>
  <p:tag name="KSO_WM_TEMPLATE_INDEX" val="20181644"/>
  <p:tag name="KSO_WM_UNIT_ID" val="custom20181644_2*f*1"/>
</p:tagLst>
</file>

<file path=ppt/tags/tag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TAG_VERSION" val="1.0"/>
  <p:tag name="KSO_WM_COMBINE_RELATE_SLIDE_ID" val="background20180953_2"/>
  <p:tag name="KSO_WM_TEMPLATE_CATEGORY" val="custom"/>
  <p:tag name="KSO_WM_TEMPLATE_INDEX" val="20181644"/>
  <p:tag name="KSO_WM_SLIDE_ID" val="custom20181644_2"/>
  <p:tag name="KSO_WM_SLIDE_INDEX" val="2"/>
  <p:tag name="KSO_WM_TEMPLATE_SUBCATEGORY" val="combine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644"/>
  <p:tag name="KSO_WM_UNIT_ID" val="custom20181644_4*a*1"/>
</p:tagLst>
</file>

<file path=ppt/tags/tag7.xml><?xml version="1.0" encoding="utf-8"?>
<p:tagLst xmlns:p="http://schemas.openxmlformats.org/presentationml/2006/main">
  <p:tag name="KSO_WM_TAG_VERSION" val="1.0"/>
  <p:tag name="KSO_WM_UNIT_TYPE" val="d"/>
  <p:tag name="KSO_WM_UNIT_INDEX" val="1"/>
  <p:tag name="KSO_WM_UNIT_LAYERLEVEL" val="1"/>
  <p:tag name="KSO_WM_UNIT_VALUE" val="1500*1713"/>
  <p:tag name="KSO_WM_UNIT_HIGHLIGHT" val="0"/>
  <p:tag name="KSO_WM_UNIT_COMPATIBLE" val="0"/>
  <p:tag name="KSO_WM_UNIT_CLEAR" val="0"/>
  <p:tag name="KSO_WM_BEAUTIFY_FLAG" val="#wm#"/>
  <p:tag name="KSO_WM_TEMPLATE_CATEGORY" val="custom"/>
  <p:tag name="KSO_WM_TEMPLATE_INDEX" val="20181644"/>
  <p:tag name="KSO_WM_UNIT_ID" val="custom20181644_4*d*1"/>
</p:tagLst>
</file>

<file path=ppt/tags/tag8.xml><?xml version="1.0" encoding="utf-8"?>
<p:tagLst xmlns:p="http://schemas.openxmlformats.org/presentationml/2006/main">
  <p:tag name="KSO_WM_SLIDE_SIZE" val="828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53_4"/>
  <p:tag name="KSO_WM_TEMPLATE_CATEGORY" val="custom"/>
  <p:tag name="KSO_WM_TEMPLATE_INDEX" val="20181644"/>
  <p:tag name="KSO_WM_SLIDE_ID" val="custom20181644_4"/>
  <p:tag name="KSO_WM_SLIDE_INDEX" val="4"/>
  <p:tag name="KSO_WM_TEMPLATE_SUBCATEGORY" val="combine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0"/>
  <p:tag name="KSO_WM_UNIT_LAYERLEVEL" val="1"/>
  <p:tag name="KSO_WM_UNIT_INDEX" val="1"/>
  <p:tag name="KSO_WM_UNIT_TYPE" val="a"/>
  <p:tag name="KSO_WM_TEMPLATE_CATEGORY" val="custom"/>
  <p:tag name="KSO_WM_TEMPLATE_INDEX" val="20181644"/>
  <p:tag name="KSO_WM_UNIT_ID" val="custom20181644_3*a*1"/>
</p:tagLst>
</file>

<file path=ppt/theme/theme1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1DA272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1DA272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4438</Words>
  <Application>WPS Presentation</Application>
  <PresentationFormat>宽屏</PresentationFormat>
  <Paragraphs>166</Paragraphs>
  <Slides>10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63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74" baseType="lpstr">
      <vt:lpstr>Arial</vt:lpstr>
      <vt:lpstr>SimSun</vt:lpstr>
      <vt:lpstr>Wingdings</vt:lpstr>
      <vt:lpstr>Calibri</vt:lpstr>
      <vt:lpstr>Microsoft YaHei</vt:lpstr>
      <vt:lpstr>Arial</vt:lpstr>
      <vt:lpstr>黑体</vt:lpstr>
      <vt:lpstr>等线 Light</vt:lpstr>
      <vt:lpstr>Arial Unicode MS</vt:lpstr>
      <vt:lpstr>Arial Black</vt:lpstr>
      <vt:lpstr>黑体</vt:lpstr>
      <vt:lpstr>Impact</vt:lpstr>
      <vt:lpstr>Google Sans Text</vt:lpstr>
      <vt:lpstr>Segoe Print</vt:lpstr>
      <vt:lpstr>Calibri Light</vt:lpstr>
      <vt:lpstr>sans-serif</vt:lpstr>
      <vt:lpstr>Arial Black</vt:lpstr>
      <vt:lpstr>等线</vt:lpstr>
      <vt:lpstr>Calibri Light</vt:lpstr>
      <vt:lpstr>Bahnschrift</vt:lpstr>
      <vt:lpstr>Bahnschrift Condensed</vt:lpstr>
      <vt:lpstr>Bahnschrift Light Condensed</vt:lpstr>
      <vt:lpstr>Bahnschrift Light</vt:lpstr>
      <vt:lpstr>Symbol</vt:lpstr>
      <vt:lpstr>Bahnschrift Light SemiCondensed</vt:lpstr>
      <vt:lpstr>Bahnschrift SemiBold</vt:lpstr>
      <vt:lpstr>Bahnschrift SemiBold Condensed</vt:lpstr>
      <vt:lpstr>Bahnschrift SemiBold SemiCondensed</vt:lpstr>
      <vt:lpstr>Bahnschrift SemiCondensed</vt:lpstr>
      <vt:lpstr>Bahnschrift SemiLight</vt:lpstr>
      <vt:lpstr>Bahnschrift SemiLight Condensed</vt:lpstr>
      <vt:lpstr>Bahnschrift SemiLight SemiCondensed</vt:lpstr>
      <vt:lpstr>Cambria</vt:lpstr>
      <vt:lpstr>Cambria Math</vt:lpstr>
      <vt:lpstr>Candara</vt:lpstr>
      <vt:lpstr>Candara Light</vt:lpstr>
      <vt:lpstr>Cascadia Code</vt:lpstr>
      <vt:lpstr>Cascadia Code ExtraLight</vt:lpstr>
      <vt:lpstr>Cascadia Code Light</vt:lpstr>
      <vt:lpstr>Cascadia Code SemiBold</vt:lpstr>
      <vt:lpstr>Cascadia Code SemiLight</vt:lpstr>
      <vt:lpstr>Cascadia Mono</vt:lpstr>
      <vt:lpstr>Cascadia Mono ExtraLight</vt:lpstr>
      <vt:lpstr>Cascadia Mono Light</vt:lpstr>
      <vt:lpstr>Cascadia Mono SemiBold</vt:lpstr>
      <vt:lpstr>Cascadia Mono SemiLight</vt:lpstr>
      <vt:lpstr>Comic Sans MS</vt:lpstr>
      <vt:lpstr>Consolas</vt:lpstr>
      <vt:lpstr>Constantia</vt:lpstr>
      <vt:lpstr>Corbel</vt:lpstr>
      <vt:lpstr>Corbel Light</vt:lpstr>
      <vt:lpstr>Courier New</vt:lpstr>
      <vt:lpstr>Ebrima</vt:lpstr>
      <vt:lpstr>Franklin Gothic Medium</vt:lpstr>
      <vt:lpstr>Gabriola</vt:lpstr>
      <vt:lpstr>Gadugi</vt:lpstr>
      <vt:lpstr>Georgia</vt:lpstr>
      <vt:lpstr>Ink Free</vt:lpstr>
      <vt:lpstr>Javanese Text</vt:lpstr>
      <vt:lpstr>Leelawadee UI</vt:lpstr>
      <vt:lpstr>Leelawadee UI Semilight</vt:lpstr>
      <vt:lpstr>Lucida Console</vt:lpstr>
      <vt:lpstr>Times New Roman</vt:lpstr>
      <vt:lpstr>自定义设计方案</vt:lpstr>
      <vt:lpstr>Please add your title  here</vt:lpstr>
      <vt:lpstr>Please add your title  here</vt:lpstr>
      <vt:lpstr>Please add your title 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TITLE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Bertrand Dushime sangwa</cp:lastModifiedBy>
  <cp:revision>8</cp:revision>
  <dcterms:created xsi:type="dcterms:W3CDTF">2017-10-26T07:30:00Z</dcterms:created>
  <dcterms:modified xsi:type="dcterms:W3CDTF">2025-12-09T05:17:29Z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1033-12.2.0.23155</vt:lpwstr>
  </property>
  <property fmtid="{D5CDD505-2E9C-101B-9397-08002B2CF9AE}" pid="3" name="ICV">
    <vt:lpwstr>0811B1461C5B4EFCAA483B9A6AA4B454_11</vt:lpwstr>
  </property>
</Properties>
</file>